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7" r:id="rId8"/>
    <p:sldId id="268" r:id="rId9"/>
    <p:sldId id="261" r:id="rId10"/>
    <p:sldId id="264" r:id="rId11"/>
    <p:sldId id="262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2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8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4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0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2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7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3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1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8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1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3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B0ADE-6D31-474B-BB7B-0E5E954DB781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4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microsoft.com/office/2007/relationships/hdphoto" Target="../media/hdphoto1.wdp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760" y="1444334"/>
            <a:ext cx="10534919" cy="287008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Lucida Console" pitchFamily="49" charset="0"/>
              </a:rPr>
              <a:t>Нормы ГТО для </a:t>
            </a:r>
            <a:r>
              <a:rPr lang="ru-RU" sz="4400" b="1" dirty="0" smtClean="0">
                <a:solidFill>
                  <a:srgbClr val="C00000"/>
                </a:solidFill>
                <a:latin typeface="Lucida Console" pitchFamily="49" charset="0"/>
              </a:rPr>
              <a:t>дошкольников </a:t>
            </a:r>
            <a:br>
              <a:rPr lang="ru-RU" sz="4400" b="1" dirty="0" smtClean="0">
                <a:solidFill>
                  <a:srgbClr val="C00000"/>
                </a:solidFill>
                <a:latin typeface="Lucida Console" pitchFamily="49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Lucida Console" pitchFamily="49" charset="0"/>
              </a:rPr>
              <a:t>«Все </a:t>
            </a:r>
            <a:r>
              <a:rPr lang="ru-RU" b="1" dirty="0" err="1" smtClean="0">
                <a:solidFill>
                  <a:srgbClr val="C00000"/>
                </a:solidFill>
                <a:latin typeface="Lucida Console" pitchFamily="49" charset="0"/>
              </a:rPr>
              <a:t>ГоТОвы</a:t>
            </a:r>
            <a:r>
              <a:rPr lang="ru-RU" b="1" dirty="0" smtClean="0">
                <a:solidFill>
                  <a:srgbClr val="C00000"/>
                </a:solidFill>
                <a:latin typeface="Lucida Console" pitchFamily="49" charset="0"/>
              </a:rPr>
              <a:t>!»</a:t>
            </a:r>
            <a:endParaRPr lang="ru-RU" b="1" dirty="0">
              <a:solidFill>
                <a:srgbClr val="C00000"/>
              </a:solidFill>
              <a:latin typeface="Lucida Console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6219" y="3486541"/>
            <a:ext cx="9144000" cy="165576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Муниципальное дошкольное образовательное учреждение Детский сад комбинированного вида № 31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58" y="321972"/>
            <a:ext cx="10515600" cy="111113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Lucida Console" pitchFamily="49" charset="0"/>
              </a:rPr>
              <a:t>Режим двигательной активности МДОУ Детский сад № 31</a:t>
            </a:r>
            <a:endParaRPr lang="ru-RU" sz="2400" b="1" dirty="0">
              <a:latin typeface="Lucida Console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321" y="1477895"/>
            <a:ext cx="10515600" cy="435133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Утренняя гимнастика (все группы)</a:t>
            </a:r>
          </a:p>
          <a:p>
            <a:pPr algn="ctr"/>
            <a:r>
              <a:rPr lang="ru-RU" dirty="0" smtClean="0"/>
              <a:t>Учебные занятия 3 раза в неделю</a:t>
            </a:r>
          </a:p>
          <a:p>
            <a:pPr algn="ctr"/>
            <a:r>
              <a:rPr lang="ru-RU" dirty="0" smtClean="0"/>
              <a:t>Двигательная активность в течении дня: физкультминутки во время занятий, подвижные игры на прогулке, гимнастика после дневного сна</a:t>
            </a:r>
          </a:p>
          <a:p>
            <a:pPr algn="ctr"/>
            <a:r>
              <a:rPr lang="ru-RU" dirty="0" smtClean="0"/>
              <a:t>Спортивные праздники, развлечения,  дни здоровья</a:t>
            </a:r>
          </a:p>
          <a:p>
            <a:pPr algn="ctr"/>
            <a:r>
              <a:rPr lang="ru-RU" dirty="0" smtClean="0"/>
              <a:t>Организованные занятия в спортивных секциях и кружках: дети посещают занятия спортивных секций на базе МКУ «ФОК «Сосновский» и Спортивный клуб «Александр </a:t>
            </a:r>
            <a:r>
              <a:rPr lang="ru-RU" dirty="0" err="1" smtClean="0"/>
              <a:t>Пересвет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В выходные дни и во время отпуска самостоятельные занятия физической культурой организуют родители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8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927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Lucida Console" pitchFamily="49" charset="0"/>
              </a:rPr>
              <a:t>Готовимся к сдаче норм ГТО</a:t>
            </a:r>
            <a:endParaRPr lang="ru-RU" sz="4000" dirty="0">
              <a:latin typeface="Lucida Console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4414" y="13619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Администрация МО Сосновское сельское поселение организовывает соревнования «Кросс для дошкольников», «Легкоатлетическое многоборье», «Весёлые старты»</a:t>
            </a:r>
          </a:p>
          <a:p>
            <a:pPr marL="0" indent="0">
              <a:buNone/>
            </a:pPr>
            <a:r>
              <a:rPr lang="ru-RU" dirty="0" smtClean="0"/>
              <a:t>Участвуют воспитанники 6 детских садов Сосновской зоны.</a:t>
            </a:r>
            <a:endParaRPr lang="ru-RU" dirty="0"/>
          </a:p>
        </p:txBody>
      </p:sp>
      <p:pic>
        <p:nvPicPr>
          <p:cNvPr id="3074" name="Picture 2" descr="F:\гто 2\газета июнь спорт\_Llc8WoyMJ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8" y="3104972"/>
            <a:ext cx="3297434" cy="1852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гто 2\газета июнь спорт\qtZuMQwunz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87" y="4830715"/>
            <a:ext cx="3526245" cy="1980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гто 2\газета июнь спорт\pCQ2qmAWK-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5"/>
          <a:stretch/>
        </p:blipFill>
        <p:spPr bwMode="auto">
          <a:xfrm>
            <a:off x="3534507" y="3190448"/>
            <a:ext cx="1297636" cy="1930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гто 2\газета июнь спорт\jao8Z3IIQ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/>
          <a:stretch/>
        </p:blipFill>
        <p:spPr bwMode="auto">
          <a:xfrm>
            <a:off x="9285363" y="3104972"/>
            <a:ext cx="2535513" cy="1864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гто 2\газета июнь спорт\u2S_uypefC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23" y="3158229"/>
            <a:ext cx="1061186" cy="1833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гто 2\газета июнь спорт\UzO2UOChxVQ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t="10737" r="5024"/>
          <a:stretch/>
        </p:blipFill>
        <p:spPr bwMode="auto">
          <a:xfrm>
            <a:off x="4183325" y="4972049"/>
            <a:ext cx="2956827" cy="1793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Герб 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051" y="197283"/>
            <a:ext cx="1279593" cy="17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гто 2\IMG_176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20" y="4927807"/>
            <a:ext cx="2450459" cy="1837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гто 2\IMG_176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53" y="3195937"/>
            <a:ext cx="2566606" cy="1924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4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user\Desktop\гто 2\Znachok_G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"/>
          <a:stretch/>
        </p:blipFill>
        <p:spPr bwMode="auto">
          <a:xfrm>
            <a:off x="4649273" y="4893464"/>
            <a:ext cx="3438660" cy="12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IMG_17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82" y="1043190"/>
            <a:ext cx="3285379" cy="246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44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Lucida Console" pitchFamily="49" charset="0"/>
              </a:rPr>
              <a:t>4-6 сентября 2015 года п. Токсово Всеволожский муниципальный район Ленинградской области</a:t>
            </a:r>
            <a:br>
              <a:rPr lang="ru-RU" sz="1400" b="1" dirty="0" smtClean="0">
                <a:latin typeface="Lucida Console" pitchFamily="49" charset="0"/>
              </a:rPr>
            </a:br>
            <a:r>
              <a:rPr lang="ru-RU" sz="1400" b="1" dirty="0" smtClean="0">
                <a:latin typeface="Lucida Console" pitchFamily="49" charset="0"/>
              </a:rPr>
              <a:t>Спартакиада Ленинградской области «Готов к труду и обороне», посвященная 70-й годовщине Победы в Великой Отечественной Войне 1941-1945 годов.</a:t>
            </a:r>
            <a:br>
              <a:rPr lang="ru-RU" sz="1400" b="1" dirty="0" smtClean="0">
                <a:latin typeface="Lucida Console" pitchFamily="49" charset="0"/>
              </a:rPr>
            </a:br>
            <a:endParaRPr lang="ru-RU" sz="1400" b="1" dirty="0">
              <a:latin typeface="Lucida Console" pitchFamily="49" charset="0"/>
            </a:endParaRPr>
          </a:p>
        </p:txBody>
      </p:sp>
      <p:pic>
        <p:nvPicPr>
          <p:cNvPr id="1027" name="Picture 3" descr="F:\IMG_174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t="-1" r="12156" b="14374"/>
          <a:stretch/>
        </p:blipFill>
        <p:spPr bwMode="auto">
          <a:xfrm>
            <a:off x="8268236" y="1011292"/>
            <a:ext cx="3117965" cy="2498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гто 2\фоточки\IMG_003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93"/>
          <a:stretch/>
        </p:blipFill>
        <p:spPr bwMode="auto">
          <a:xfrm rot="5400000">
            <a:off x="4843799" y="1818435"/>
            <a:ext cx="3423097" cy="244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IMG_175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71" y="3704150"/>
            <a:ext cx="3168202" cy="2378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751527" y="682580"/>
            <a:ext cx="8075053" cy="533185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5400" b="1" dirty="0" smtClean="0">
              <a:solidFill>
                <a:srgbClr val="C00000"/>
              </a:solidFill>
              <a:latin typeface="Lucida Console" pitchFamily="49" charset="0"/>
            </a:endParaRP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Lucida Console" pitchFamily="49" charset="0"/>
              </a:rPr>
              <a:t>Спасибо за          внимание!</a:t>
            </a:r>
            <a:endParaRPr lang="ru-RU" sz="1800" dirty="0" smtClean="0">
              <a:solidFill>
                <a:srgbClr val="C00000"/>
              </a:solidFill>
              <a:latin typeface="Lucida Console" pitchFamily="49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Презентацию приготовила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МДОУ Детский сад № 31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Прохоренко Юлия Александровна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428" y="34879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Цель Комплекса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«Готов к труду и обороне </a:t>
            </a:r>
            <a:r>
              <a:rPr lang="ru-RU" b="1" dirty="0" smtClean="0"/>
              <a:t>(ГТО)»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6143"/>
            <a:ext cx="9791700" cy="438082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600" dirty="0" smtClean="0"/>
              <a:t>Повышение эффективности использования возможностей физической культуры и спорта в укреплении здоровья, гармоничном и всестороннем развитии личности, воспитании патриотизма и гражданственности, улучшении качества жизни граждан Российской Федерации.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596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Lucida Console" pitchFamily="49" charset="0"/>
              </a:rPr>
              <a:t>Ступени норм ГТО</a:t>
            </a:r>
            <a:endParaRPr lang="ru-RU" b="1" dirty="0">
              <a:solidFill>
                <a:srgbClr val="C00000"/>
              </a:solidFill>
              <a:latin typeface="Lucida Console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7132" y="1532588"/>
            <a:ext cx="10028349" cy="4007734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sz="2900" dirty="0" smtClean="0">
                <a:solidFill>
                  <a:srgbClr val="C00000"/>
                </a:solidFill>
                <a:latin typeface="Lucida Console" pitchFamily="49" charset="0"/>
              </a:rPr>
              <a:t>I  </a:t>
            </a:r>
            <a:r>
              <a:rPr lang="ru-RU" sz="2900" dirty="0">
                <a:solidFill>
                  <a:srgbClr val="C00000"/>
                </a:solidFill>
                <a:latin typeface="Lucida Console" pitchFamily="49" charset="0"/>
              </a:rPr>
              <a:t>ступень «Играй и двигайся» - возрастная группа – 6- 8 лет.</a:t>
            </a:r>
          </a:p>
          <a:p>
            <a:pPr marL="0" lvl="0" indent="0">
              <a:buNone/>
            </a:pPr>
            <a:r>
              <a:rPr lang="en-US" sz="2900" dirty="0" smtClean="0">
                <a:solidFill>
                  <a:srgbClr val="C00000"/>
                </a:solidFill>
                <a:latin typeface="Lucida Console" pitchFamily="49" charset="0"/>
              </a:rPr>
              <a:t>II</a:t>
            </a:r>
            <a:r>
              <a:rPr lang="ru-RU" sz="2900" dirty="0" smtClean="0">
                <a:solidFill>
                  <a:srgbClr val="C00000"/>
                </a:solidFill>
                <a:latin typeface="Lucida Console" pitchFamily="49" charset="0"/>
              </a:rPr>
              <a:t> </a:t>
            </a:r>
            <a:r>
              <a:rPr lang="ru-RU" sz="2900" dirty="0">
                <a:solidFill>
                  <a:srgbClr val="C00000"/>
                </a:solidFill>
                <a:latin typeface="Lucida Console" pitchFamily="49" charset="0"/>
              </a:rPr>
              <a:t>ступень «Стартуют все» - возрастная группа – 9- 10 лет.</a:t>
            </a:r>
          </a:p>
          <a:p>
            <a:pPr marL="0" lvl="0" indent="0">
              <a:buNone/>
            </a:pPr>
            <a:r>
              <a:rPr lang="en-US" sz="2900" dirty="0">
                <a:solidFill>
                  <a:srgbClr val="C00000"/>
                </a:solidFill>
                <a:latin typeface="Lucida Console" pitchFamily="49" charset="0"/>
              </a:rPr>
              <a:t>III </a:t>
            </a:r>
            <a:r>
              <a:rPr lang="ru-RU" sz="2900" dirty="0">
                <a:solidFill>
                  <a:srgbClr val="C00000"/>
                </a:solidFill>
                <a:latin typeface="Lucida Console" pitchFamily="49" charset="0"/>
              </a:rPr>
              <a:t>ступень «Смелые и ловкие» - возрастная группа – 11-12 лет</a:t>
            </a:r>
          </a:p>
          <a:p>
            <a:pPr marL="0" lvl="0" indent="0">
              <a:buNone/>
            </a:pPr>
            <a:r>
              <a:rPr lang="en-US" sz="2900" dirty="0">
                <a:solidFill>
                  <a:srgbClr val="C00000"/>
                </a:solidFill>
                <a:latin typeface="Lucida Console" pitchFamily="49" charset="0"/>
              </a:rPr>
              <a:t>IV</a:t>
            </a:r>
            <a:r>
              <a:rPr lang="ru-RU" sz="2900" dirty="0">
                <a:solidFill>
                  <a:srgbClr val="C00000"/>
                </a:solidFill>
                <a:latin typeface="Lucida Console" pitchFamily="49" charset="0"/>
              </a:rPr>
              <a:t> ступень «Олимпийские надежды» - возрастная группа 13-15 лет</a:t>
            </a:r>
          </a:p>
          <a:p>
            <a:pPr marL="0" lvl="0" indent="0">
              <a:buNone/>
            </a:pPr>
            <a:r>
              <a:rPr lang="en-US" sz="2900" dirty="0">
                <a:solidFill>
                  <a:srgbClr val="C00000"/>
                </a:solidFill>
                <a:latin typeface="Lucida Console" pitchFamily="49" charset="0"/>
              </a:rPr>
              <a:t>V </a:t>
            </a:r>
            <a:r>
              <a:rPr lang="ru-RU" sz="2900" dirty="0">
                <a:solidFill>
                  <a:srgbClr val="C00000"/>
                </a:solidFill>
                <a:latin typeface="Lucida Console" pitchFamily="49" charset="0"/>
              </a:rPr>
              <a:t>ступень «Сила и грация» - возрастная группа – 16-17 лет</a:t>
            </a:r>
          </a:p>
          <a:p>
            <a:pPr marL="0" lvl="0" indent="0">
              <a:buNone/>
            </a:pPr>
            <a:r>
              <a:rPr lang="en-US" sz="2900" dirty="0">
                <a:solidFill>
                  <a:srgbClr val="C00000"/>
                </a:solidFill>
                <a:latin typeface="Lucida Console" pitchFamily="49" charset="0"/>
              </a:rPr>
              <a:t>VI </a:t>
            </a:r>
            <a:r>
              <a:rPr lang="ru-RU" sz="2900" dirty="0">
                <a:solidFill>
                  <a:srgbClr val="C00000"/>
                </a:solidFill>
                <a:latin typeface="Lucida Console" pitchFamily="49" charset="0"/>
              </a:rPr>
              <a:t>ступень «Физическое совершенство» - возрастная группа – 18-29 лет</a:t>
            </a:r>
          </a:p>
          <a:p>
            <a:pPr marL="0" lvl="0" indent="0">
              <a:buNone/>
            </a:pPr>
            <a:r>
              <a:rPr lang="en-US" sz="2900" dirty="0">
                <a:solidFill>
                  <a:srgbClr val="C00000"/>
                </a:solidFill>
                <a:latin typeface="Lucida Console" pitchFamily="49" charset="0"/>
              </a:rPr>
              <a:t>VII </a:t>
            </a:r>
            <a:r>
              <a:rPr lang="ru-RU" sz="2900" dirty="0">
                <a:solidFill>
                  <a:srgbClr val="C00000"/>
                </a:solidFill>
                <a:latin typeface="Lucida Console" pitchFamily="49" charset="0"/>
              </a:rPr>
              <a:t>ступень «Радость в движении» - возрастная группа 30-39 лет</a:t>
            </a:r>
          </a:p>
          <a:p>
            <a:pPr marL="0" lvl="0" indent="0">
              <a:buNone/>
            </a:pPr>
            <a:r>
              <a:rPr lang="en-US" sz="2900" dirty="0">
                <a:solidFill>
                  <a:srgbClr val="C00000"/>
                </a:solidFill>
                <a:latin typeface="Lucida Console" pitchFamily="49" charset="0"/>
              </a:rPr>
              <a:t>VIII </a:t>
            </a:r>
            <a:r>
              <a:rPr lang="ru-RU" sz="2900" dirty="0">
                <a:solidFill>
                  <a:srgbClr val="C00000"/>
                </a:solidFill>
                <a:latin typeface="Lucida Console" pitchFamily="49" charset="0"/>
              </a:rPr>
              <a:t>ступень «</a:t>
            </a:r>
            <a:r>
              <a:rPr lang="ru-RU" sz="2900" dirty="0" smtClean="0">
                <a:solidFill>
                  <a:srgbClr val="C00000"/>
                </a:solidFill>
                <a:latin typeface="Lucida Console" pitchFamily="49" charset="0"/>
              </a:rPr>
              <a:t>Здоровье </a:t>
            </a:r>
            <a:r>
              <a:rPr lang="ru-RU" sz="2900" dirty="0">
                <a:solidFill>
                  <a:srgbClr val="C00000"/>
                </a:solidFill>
                <a:latin typeface="Lucida Console" pitchFamily="49" charset="0"/>
              </a:rPr>
              <a:t>и </a:t>
            </a:r>
            <a:r>
              <a:rPr lang="ru-RU" sz="2900" dirty="0" smtClean="0">
                <a:solidFill>
                  <a:srgbClr val="C00000"/>
                </a:solidFill>
                <a:latin typeface="Lucida Console" pitchFamily="49" charset="0"/>
              </a:rPr>
              <a:t>долголетие» - </a:t>
            </a:r>
            <a:r>
              <a:rPr lang="ru-RU" sz="2900" dirty="0">
                <a:solidFill>
                  <a:srgbClr val="C00000"/>
                </a:solidFill>
                <a:latin typeface="Lucida Console" pitchFamily="49" charset="0"/>
              </a:rPr>
              <a:t>возрастная группа </a:t>
            </a:r>
            <a:r>
              <a:rPr lang="ru-RU" sz="2900" dirty="0" smtClean="0">
                <a:solidFill>
                  <a:srgbClr val="C00000"/>
                </a:solidFill>
                <a:latin typeface="Lucida Console" pitchFamily="49" charset="0"/>
              </a:rPr>
              <a:t>40-49 лет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C00000"/>
                </a:solidFill>
                <a:latin typeface="Lucida Console" pitchFamily="49" charset="0"/>
              </a:rPr>
              <a:t>IX </a:t>
            </a:r>
            <a:r>
              <a:rPr lang="ru-RU" sz="2900" dirty="0">
                <a:solidFill>
                  <a:srgbClr val="C00000"/>
                </a:solidFill>
                <a:latin typeface="Lucida Console" pitchFamily="49" charset="0"/>
              </a:rPr>
              <a:t>ступень – возрастная группа - 50-59 лет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C00000"/>
                </a:solidFill>
                <a:latin typeface="Lucida Console" pitchFamily="49" charset="0"/>
              </a:rPr>
              <a:t>X </a:t>
            </a:r>
            <a:r>
              <a:rPr lang="ru-RU" sz="2900" dirty="0">
                <a:solidFill>
                  <a:srgbClr val="C00000"/>
                </a:solidFill>
                <a:latin typeface="Lucida Console" pitchFamily="49" charset="0"/>
              </a:rPr>
              <a:t>ступень – возрастная группа - 60-69 лет 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C00000"/>
                </a:solidFill>
                <a:latin typeface="Lucida Console" pitchFamily="49" charset="0"/>
              </a:rPr>
              <a:t>XI </a:t>
            </a:r>
            <a:r>
              <a:rPr lang="ru-RU" sz="2900" dirty="0">
                <a:solidFill>
                  <a:srgbClr val="C00000"/>
                </a:solidFill>
                <a:latin typeface="Lucida Console" pitchFamily="49" charset="0"/>
              </a:rPr>
              <a:t>ступень – возрастная группа - 70 лет и старше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1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480" cy="6851925"/>
          </a:xfrm>
        </p:spPr>
      </p:pic>
    </p:spTree>
    <p:extLst>
      <p:ext uri="{BB962C8B-B14F-4D97-AF65-F5344CB8AC3E}">
        <p14:creationId xmlns:p14="http://schemas.microsoft.com/office/powerpoint/2010/main" val="36086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272" y="365125"/>
            <a:ext cx="9473184" cy="47612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Lucida Console" panose="020B0609040504020204" pitchFamily="49" charset="0"/>
              </a:rPr>
              <a:t>Движение – это жизнь</a:t>
            </a:r>
            <a:endParaRPr lang="ru-RU" dirty="0">
              <a:latin typeface="Lucida Console" panose="020B0609040504020204" pitchFamily="49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4" y="1036321"/>
            <a:ext cx="2703882" cy="17941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7" y="4969444"/>
            <a:ext cx="2535936" cy="1691640"/>
          </a:xfrm>
          <a:prstGeom prst="rect">
            <a:avLst/>
          </a:prstGeom>
        </p:spPr>
      </p:pic>
      <p:pic>
        <p:nvPicPr>
          <p:cNvPr id="1026" name="Picture 2" descr="C:\Users\user\Desktop\гто 2\wps-wpimag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8"/>
          <a:stretch/>
        </p:blipFill>
        <p:spPr bwMode="auto">
          <a:xfrm>
            <a:off x="132912" y="2823503"/>
            <a:ext cx="3708873" cy="141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гто 2\child_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182" y="3353896"/>
            <a:ext cx="2426259" cy="323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гто 2\rebenok_trava_razvlecheniya_prikolnyy_1920x10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2" y="4559119"/>
            <a:ext cx="2987902" cy="168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гто 2\sports_op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14" y="4969444"/>
            <a:ext cx="2620291" cy="174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гто 2\2012040500406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043" y="1059848"/>
            <a:ext cx="2698123" cy="20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1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30" y="206062"/>
            <a:ext cx="10980311" cy="12528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Lucida Console" pitchFamily="49" charset="0"/>
              </a:rPr>
              <a:t>ФГОС ДО и ГТО тесно взаимосвязаны:</a:t>
            </a:r>
            <a:endParaRPr lang="ru-RU" b="1" dirty="0">
              <a:latin typeface="Lucida Console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13" y="1262130"/>
            <a:ext cx="11384924" cy="4365937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Lucida Console" pitchFamily="49" charset="0"/>
              </a:rPr>
              <a:t>Двигательная активность ребенка и его развитие – это принцип естественного воспитания ребенка;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Lucida Console" pitchFamily="49" charset="0"/>
                <a:ea typeface="Calibri"/>
                <a:cs typeface="Times New Roman"/>
              </a:rPr>
              <a:t>приобщение детей к социокультурным нормам, традициям семьи, общества и </a:t>
            </a:r>
            <a:r>
              <a:rPr lang="ru-RU" sz="2400" dirty="0" smtClean="0">
                <a:latin typeface="Lucida Console" pitchFamily="49" charset="0"/>
                <a:ea typeface="Calibri"/>
                <a:cs typeface="Times New Roman"/>
              </a:rPr>
              <a:t>государства – один из принципов ФГОС ДО.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Lucida Console" pitchFamily="49" charset="0"/>
                <a:ea typeface="Calibri"/>
                <a:cs typeface="Times New Roman"/>
              </a:rPr>
              <a:t>разность развития ребенка, возврат к игре и развитие высших функций.</a:t>
            </a:r>
            <a:endParaRPr lang="ru-RU" sz="2400" dirty="0">
              <a:latin typeface="Lucida Console" pitchFamily="49" charset="0"/>
              <a:ea typeface="Calibri"/>
              <a:cs typeface="Times New Roman"/>
            </a:endParaRPr>
          </a:p>
          <a:p>
            <a:r>
              <a:rPr lang="ru-RU" sz="2400" dirty="0" smtClean="0">
                <a:latin typeface="Lucida Console" pitchFamily="49" charset="0"/>
              </a:rPr>
              <a:t>Игра – это основа жизни ребенка, движение – основа жизни, а вместе, это двигательные игры – то, что занимает примерно 90% времени всей деятельности ребенка дошкольного возраста. </a:t>
            </a:r>
          </a:p>
          <a:p>
            <a:pPr marL="0" indent="0">
              <a:buNone/>
            </a:pPr>
            <a:endParaRPr lang="ru-RU" sz="2400" dirty="0" smtClean="0">
              <a:latin typeface="Lucida Console" pitchFamily="49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Lucida Console" pitchFamily="49" charset="0"/>
              </a:rPr>
              <a:t>ГТО органично вписывается в данный процесс, в качестве завершающего фактора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20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гто 2\56a4e0d1ed9e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6" y="206174"/>
            <a:ext cx="6074729" cy="646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29" y="4545110"/>
            <a:ext cx="1462364" cy="1949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гто 2\фоточки\IMG_00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/>
          <a:stretch/>
        </p:blipFill>
        <p:spPr bwMode="auto">
          <a:xfrm>
            <a:off x="10294806" y="255500"/>
            <a:ext cx="1693981" cy="1532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user\Desktop\гто 2\фоточки\IMG_00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45"/>
          <a:stretch/>
        </p:blipFill>
        <p:spPr bwMode="auto">
          <a:xfrm>
            <a:off x="8176929" y="4614143"/>
            <a:ext cx="3745133" cy="1880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user\Desktop\гто 2\фоточки\IMG_002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2"/>
          <a:stretch/>
        </p:blipFill>
        <p:spPr bwMode="auto">
          <a:xfrm>
            <a:off x="9703399" y="2274699"/>
            <a:ext cx="1969920" cy="2021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53" y="2251199"/>
            <a:ext cx="2737480" cy="2053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user\Desktop\гто 2\Знаки_ГТО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23" y="323849"/>
            <a:ext cx="36703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гто 2\GTO banner 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6" y="114562"/>
            <a:ext cx="9743692" cy="626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684" y="1333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Рекомендации к недельному двигательному режиму (не менее 8 часов)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48980"/>
              </p:ext>
            </p:extLst>
          </p:nvPr>
        </p:nvGraphicFramePr>
        <p:xfrm>
          <a:off x="1171975" y="1622737"/>
          <a:ext cx="9414458" cy="433440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6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9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Виды двигательной деятельности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Временной объем в неделю, не менее (мин)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Утренняя гимнастика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Обязательные учебные занятия в образовательных организациях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135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Виды двигательной деятельности в процессе учебного дня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Организованные занятия в спортивных секциях и кружках по легкой атлетике, плаванию, лыжам, гимнастике, подвижным играм, в группах общей физической подготовки, участие в спортивных соревнованиях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9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Самостоятельные занятия физической культурой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(с участием родителей), в том числе подвижными играми и другими видами двигательной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20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ucida Console" pitchFamily="49" charset="0"/>
                          <a:ea typeface="Calibri"/>
                          <a:cs typeface="Times New Roman"/>
                        </a:rPr>
                        <a:t>В каникулярное время ежедневный двигательный режим должен составлять не менее 3 часов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2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434</TotalTime>
  <Words>513</Words>
  <Application>Microsoft Office PowerPoint</Application>
  <PresentationFormat>Широкоэкранный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Lucida Console</vt:lpstr>
      <vt:lpstr>Times New Roman</vt:lpstr>
      <vt:lpstr>Тема Office</vt:lpstr>
      <vt:lpstr>     Нормы ГТО для дошкольников  «Все ГоТОвы!»</vt:lpstr>
      <vt:lpstr>Цель Комплекса  «Готов к труду и обороне (ГТО)»</vt:lpstr>
      <vt:lpstr>Ступени норм ГТО</vt:lpstr>
      <vt:lpstr>  </vt:lpstr>
      <vt:lpstr>Движение – это жизнь</vt:lpstr>
      <vt:lpstr>ФГОС ДО и ГТО тесно взаимосвязаны:</vt:lpstr>
      <vt:lpstr>Презентация PowerPoint</vt:lpstr>
      <vt:lpstr>Презентация PowerPoint</vt:lpstr>
      <vt:lpstr>Рекомендации к недельному двигательному режиму (не менее 8 часов)</vt:lpstr>
      <vt:lpstr>Режим двигательной активности МДОУ Детский сад № 31</vt:lpstr>
      <vt:lpstr>Готовимся к сдаче норм ГТО</vt:lpstr>
      <vt:lpstr>4-6 сентября 2015 года п. Токсово Всеволожский муниципальный район Ленинградской области Спартакиада Ленинградской области «Готов к труду и обороне», посвященная 70-й годовщине Победы в Великой Отечественной Войне 1941-1945 годов.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 Шевырин</dc:creator>
  <cp:lastModifiedBy>User</cp:lastModifiedBy>
  <cp:revision>45</cp:revision>
  <dcterms:created xsi:type="dcterms:W3CDTF">2015-08-28T08:35:46Z</dcterms:created>
  <dcterms:modified xsi:type="dcterms:W3CDTF">2018-03-21T06:59:49Z</dcterms:modified>
</cp:coreProperties>
</file>